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</p:sldIdLst>
  <p:sldSz cx="9144000" cy="6858000" type="screen4x3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A46D-DB16-4530-AB0A-8984261B6165}" type="datetimeFigureOut">
              <a:rPr lang="pl-PL" smtClean="0"/>
              <a:pPr/>
              <a:t>30.12.2019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C4A0C-A3C2-4F5E-B4B8-FBA387B9E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A46D-DB16-4530-AB0A-8984261B6165}" type="datetimeFigureOut">
              <a:rPr lang="pl-PL" smtClean="0"/>
              <a:pPr/>
              <a:t>30.12.2019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C4A0C-A3C2-4F5E-B4B8-FBA387B9E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A46D-DB16-4530-AB0A-8984261B6165}" type="datetimeFigureOut">
              <a:rPr lang="pl-PL" smtClean="0"/>
              <a:pPr/>
              <a:t>30.12.2019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C4A0C-A3C2-4F5E-B4B8-FBA387B9E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A46D-DB16-4530-AB0A-8984261B6165}" type="datetimeFigureOut">
              <a:rPr lang="pl-PL" smtClean="0"/>
              <a:pPr/>
              <a:t>30.12.2019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C4A0C-A3C2-4F5E-B4B8-FBA387B9E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A46D-DB16-4530-AB0A-8984261B6165}" type="datetimeFigureOut">
              <a:rPr lang="pl-PL" smtClean="0"/>
              <a:pPr/>
              <a:t>30.12.2019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C4A0C-A3C2-4F5E-B4B8-FBA387B9E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A46D-DB16-4530-AB0A-8984261B6165}" type="datetimeFigureOut">
              <a:rPr lang="pl-PL" smtClean="0"/>
              <a:pPr/>
              <a:t>30.12.2019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C4A0C-A3C2-4F5E-B4B8-FBA387B9E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A46D-DB16-4530-AB0A-8984261B6165}" type="datetimeFigureOut">
              <a:rPr lang="pl-PL" smtClean="0"/>
              <a:pPr/>
              <a:t>30.12.2019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C4A0C-A3C2-4F5E-B4B8-FBA387B9E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A46D-DB16-4530-AB0A-8984261B6165}" type="datetimeFigureOut">
              <a:rPr lang="pl-PL" smtClean="0"/>
              <a:pPr/>
              <a:t>30.12.2019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C4A0C-A3C2-4F5E-B4B8-FBA387B9E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A46D-DB16-4530-AB0A-8984261B6165}" type="datetimeFigureOut">
              <a:rPr lang="pl-PL" smtClean="0"/>
              <a:pPr/>
              <a:t>30.12.2019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C4A0C-A3C2-4F5E-B4B8-FBA387B9E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A46D-DB16-4530-AB0A-8984261B6165}" type="datetimeFigureOut">
              <a:rPr lang="pl-PL" smtClean="0"/>
              <a:pPr/>
              <a:t>30.12.2019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C4A0C-A3C2-4F5E-B4B8-FBA387B9E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A46D-DB16-4530-AB0A-8984261B6165}" type="datetimeFigureOut">
              <a:rPr lang="pl-PL" smtClean="0"/>
              <a:pPr/>
              <a:t>30.12.2019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C4A0C-A3C2-4F5E-B4B8-FBA387B9E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EA46D-DB16-4530-AB0A-8984261B6165}" type="datetimeFigureOut">
              <a:rPr lang="pl-PL" smtClean="0"/>
              <a:pPr/>
              <a:t>30.12.2019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4A0C-A3C2-4F5E-B4B8-FBA387B9E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JI_0053.JPG"/>
          <p:cNvPicPr>
            <a:picLocks noChangeAspect="1"/>
          </p:cNvPicPr>
          <p:nvPr/>
        </p:nvPicPr>
        <p:blipFill>
          <a:blip r:embed="rId2" cstate="print"/>
          <a:srcRect l="8442" t="4095" r="6635"/>
          <a:stretch>
            <a:fillRect/>
          </a:stretch>
        </p:blipFill>
        <p:spPr>
          <a:xfrm>
            <a:off x="0" y="-21044"/>
            <a:ext cx="9144000" cy="6879068"/>
          </a:xfrm>
          <a:prstGeom prst="rect">
            <a:avLst/>
          </a:prstGeom>
        </p:spPr>
      </p:pic>
      <p:sp>
        <p:nvSpPr>
          <p:cNvPr id="5" name="Tytuł 6"/>
          <p:cNvSpPr txBox="1">
            <a:spLocks/>
          </p:cNvSpPr>
          <p:nvPr/>
        </p:nvSpPr>
        <p:spPr>
          <a:xfrm>
            <a:off x="642910" y="785794"/>
            <a:ext cx="8228013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Budżet Płocka na 2020 rok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fot (21 of 21).jpg"/>
          <p:cNvPicPr>
            <a:picLocks noChangeAspect="1"/>
          </p:cNvPicPr>
          <p:nvPr/>
        </p:nvPicPr>
        <p:blipFill>
          <a:blip r:embed="rId2" cstate="print"/>
          <a:srcRect l="8282" r="3449"/>
          <a:stretch>
            <a:fillRect/>
          </a:stretch>
        </p:blipFill>
        <p:spPr>
          <a:xfrm>
            <a:off x="-32" y="-47153"/>
            <a:ext cx="9144032" cy="6905153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 bwMode="auto">
          <a:xfrm>
            <a:off x="0" y="-71462"/>
            <a:ext cx="9144000" cy="2214578"/>
          </a:xfrm>
          <a:prstGeom prst="rect">
            <a:avLst/>
          </a:prstGeom>
          <a:solidFill>
            <a:srgbClr val="FFFECE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itchFamily="32" charset="0"/>
              <a:ea typeface="SimSun" charset="-122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428604"/>
            <a:ext cx="91440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 5,5 mln zł    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</a:t>
            </a:r>
            <a:r>
              <a:rPr lang="pl-PL" altLang="pl-PL" b="1" dirty="0" smtClean="0">
                <a:latin typeface="Arial" charset="0"/>
              </a:rPr>
              <a:t> b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udowa nowej siedziby Miejskiego Przedszkola nr 17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1,5 mln zł     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 budowa boiska do piłki nożnej oraz wielofunkcyjnego boiska do gry </a:t>
            </a:r>
            <a:b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            w piłkę ręczną, siatkówkę i koszykówkę przy ul. </a:t>
            </a:r>
            <a:r>
              <a:rPr lang="pl-PL" altLang="pl-PL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Wiścickiego</a:t>
            </a:r>
            <a:endParaRPr lang="pl-PL" altLang="pl-PL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 mln zł        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 modernizacja bloku żywieniowego Miejskiego Przedszkola nr 33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800 tys. zł    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pl-PL" altLang="pl-PL" b="1" dirty="0" smtClean="0">
                <a:latin typeface="Arial" charset="0"/>
                <a:cs typeface="Arial" charset="0"/>
              </a:rPr>
              <a:t>budowa boiska, ciągów pieszych oraz zagospodarowanie terenu</a:t>
            </a:r>
            <a:br>
              <a:rPr lang="pl-PL" altLang="pl-PL" b="1" dirty="0" smtClean="0">
                <a:latin typeface="Arial" charset="0"/>
                <a:cs typeface="Arial" charset="0"/>
              </a:rPr>
            </a:br>
            <a:r>
              <a:rPr lang="pl-PL" altLang="pl-PL" b="1" dirty="0" smtClean="0">
                <a:latin typeface="Arial" charset="0"/>
                <a:cs typeface="Arial" charset="0"/>
              </a:rPr>
              <a:t>                        przy Zespole Szkół Usług i Przedsiębiorczości</a:t>
            </a:r>
            <a:endParaRPr lang="pl-PL" altLang="pl-PL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ytuł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pl-PL" altLang="pl-PL" sz="2500" b="1" dirty="0" smtClean="0">
                <a:latin typeface="Arial" charset="0"/>
                <a:cs typeface="Arial" charset="0"/>
              </a:rPr>
              <a:t>Wybrane inwestycje w 2020  r. </a:t>
            </a:r>
            <a:endParaRPr lang="pl-PL" sz="2500" dirty="0"/>
          </a:p>
        </p:txBody>
      </p:sp>
      <p:sp>
        <p:nvSpPr>
          <p:cNvPr id="6" name="Prostokąt 5"/>
          <p:cNvSpPr/>
          <p:nvPr/>
        </p:nvSpPr>
        <p:spPr>
          <a:xfrm>
            <a:off x="6357918" y="6286520"/>
            <a:ext cx="2786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i="1" dirty="0" smtClean="0">
                <a:solidFill>
                  <a:schemeClr val="bg1"/>
                </a:solidFill>
                <a:latin typeface="Arial" charset="0"/>
              </a:rPr>
              <a:t>Otwarcie obiektów sportowych </a:t>
            </a:r>
            <a:br>
              <a:rPr lang="pl-PL" sz="12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pl-PL" sz="1200" b="1" i="1" dirty="0" smtClean="0">
                <a:solidFill>
                  <a:schemeClr val="bg1"/>
                </a:solidFill>
                <a:latin typeface="Arial" charset="0"/>
              </a:rPr>
              <a:t>przy Szkole Podstawowej nr 16</a:t>
            </a:r>
            <a:endParaRPr lang="pl-PL" sz="1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3aae443a5ac35eacce88314e1fe88f74.JPG"/>
          <p:cNvPicPr>
            <a:picLocks noChangeAspect="1"/>
          </p:cNvPicPr>
          <p:nvPr/>
        </p:nvPicPr>
        <p:blipFill>
          <a:blip r:embed="rId2"/>
          <a:srcRect l="6792" r="6283"/>
          <a:stretch>
            <a:fillRect/>
          </a:stretch>
        </p:blipFill>
        <p:spPr>
          <a:xfrm>
            <a:off x="0" y="-150516"/>
            <a:ext cx="9144000" cy="7008515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 bwMode="auto">
          <a:xfrm>
            <a:off x="0" y="-142900"/>
            <a:ext cx="9144000" cy="2857520"/>
          </a:xfrm>
          <a:prstGeom prst="rect">
            <a:avLst/>
          </a:prstGeom>
          <a:solidFill>
            <a:srgbClr val="FFFECE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itchFamily="32" charset="0"/>
              <a:ea typeface="SimSun" charset="-122"/>
            </a:endParaRPr>
          </a:p>
        </p:txBody>
      </p:sp>
      <p:sp>
        <p:nvSpPr>
          <p:cNvPr id="6" name="Tytuł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pl-PL" altLang="pl-PL" sz="2500" b="1" dirty="0" smtClean="0">
                <a:latin typeface="Arial" charset="0"/>
                <a:cs typeface="Arial" charset="0"/>
              </a:rPr>
              <a:t>Wybrane inwestycje w 2020  r. </a:t>
            </a:r>
            <a:endParaRPr lang="pl-PL" sz="2500" dirty="0"/>
          </a:p>
        </p:txBody>
      </p:sp>
      <p:sp>
        <p:nvSpPr>
          <p:cNvPr id="7" name="Prostokąt 6"/>
          <p:cNvSpPr/>
          <p:nvPr/>
        </p:nvSpPr>
        <p:spPr>
          <a:xfrm>
            <a:off x="0" y="6396335"/>
            <a:ext cx="2928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i="1" dirty="0" smtClean="0">
                <a:solidFill>
                  <a:schemeClr val="bg1"/>
                </a:solidFill>
                <a:latin typeface="Arial" charset="0"/>
              </a:rPr>
              <a:t>Sala terapii sensorycznej w SP nr 18 – projekt zrealizowany w I edycji BOP</a:t>
            </a:r>
            <a:endParaRPr lang="pl-PL" sz="1200" i="1" dirty="0">
              <a:solidFill>
                <a:schemeClr val="bg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50004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1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Projekty z Budżetu Obywatelskiego Płocka</a:t>
            </a:r>
            <a:endParaRPr lang="pl-PL" sz="1400" i="1" dirty="0"/>
          </a:p>
        </p:txBody>
      </p:sp>
      <p:sp>
        <p:nvSpPr>
          <p:cNvPr id="5" name="Prostokąt 4"/>
          <p:cNvSpPr/>
          <p:nvPr/>
        </p:nvSpPr>
        <p:spPr>
          <a:xfrm>
            <a:off x="0" y="857232"/>
            <a:ext cx="91440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1,5 mln zł 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</a:t>
            </a:r>
            <a:r>
              <a:rPr lang="pl-PL" altLang="pl-PL" b="1" dirty="0" smtClean="0">
                <a:latin typeface="Arial" charset="0"/>
              </a:rPr>
              <a:t> rozbudowa Centrum Terapeutyczno-Rehabilitacyjnego </a:t>
            </a:r>
            <a:br>
              <a:rPr lang="pl-PL" altLang="pl-PL" b="1" dirty="0" smtClean="0">
                <a:latin typeface="Arial" charset="0"/>
              </a:rPr>
            </a:br>
            <a:r>
              <a:rPr lang="pl-PL" altLang="pl-PL" b="1" dirty="0" smtClean="0">
                <a:latin typeface="Arial" charset="0"/>
              </a:rPr>
              <a:t>                    przy SOSW nr 2</a:t>
            </a:r>
            <a:endParaRPr lang="pl-PL" altLang="pl-PL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460 tys. zł </a:t>
            </a:r>
            <a:r>
              <a:rPr lang="pl-PL" altLang="pl-PL" b="1" dirty="0" smtClean="0">
                <a:latin typeface="Arial" charset="0"/>
              </a:rPr>
              <a:t>– remont Rogatki Warszawskiej (Filia nr 2 Książnicy Płockiej)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220 tys. zł </a:t>
            </a:r>
            <a:r>
              <a:rPr lang="pl-PL" altLang="pl-PL" b="1" dirty="0" smtClean="0">
                <a:latin typeface="Arial" charset="0"/>
              </a:rPr>
              <a:t>– wieże lęgowe dla jerzyków na osiedlu Dworcowa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16 tys. zł 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 sala do terapii sensorycznej „Miodowe wzgórze” przy SP nr 17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altLang="pl-PL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</a:t>
            </a:r>
            <a:endParaRPr lang="pl-PL" altLang="pl-PL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DJI_0122a.jpg"/>
          <p:cNvPicPr>
            <a:picLocks noChangeAspect="1"/>
          </p:cNvPicPr>
          <p:nvPr/>
        </p:nvPicPr>
        <p:blipFill>
          <a:blip r:embed="rId2" cstate="print"/>
          <a:srcRect l="3018" r="1228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 bwMode="auto">
          <a:xfrm>
            <a:off x="0" y="0"/>
            <a:ext cx="9144000" cy="785794"/>
          </a:xfrm>
          <a:prstGeom prst="rect">
            <a:avLst/>
          </a:prstGeom>
          <a:solidFill>
            <a:srgbClr val="FFFECE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itchFamily="32" charset="0"/>
              <a:ea typeface="SimSun" charset="-122"/>
            </a:endParaRPr>
          </a:p>
        </p:txBody>
      </p:sp>
      <p:sp>
        <p:nvSpPr>
          <p:cNvPr id="4" name="Prostokąt 3"/>
          <p:cNvSpPr/>
          <p:nvPr/>
        </p:nvSpPr>
        <p:spPr bwMode="auto">
          <a:xfrm>
            <a:off x="0" y="4572008"/>
            <a:ext cx="9144000" cy="2285992"/>
          </a:xfrm>
          <a:prstGeom prst="rect">
            <a:avLst/>
          </a:prstGeom>
          <a:solidFill>
            <a:srgbClr val="FFFECE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itchFamily="32" charset="0"/>
              <a:ea typeface="SimSun" charset="-122"/>
            </a:endParaRPr>
          </a:p>
        </p:txBody>
      </p:sp>
      <p:sp>
        <p:nvSpPr>
          <p:cNvPr id="5" name="Tytuł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pl-PL" altLang="pl-PL" sz="2500" b="1" dirty="0" smtClean="0">
                <a:latin typeface="Arial" charset="0"/>
                <a:cs typeface="Arial" charset="0"/>
              </a:rPr>
              <a:t>Wybrane inwestycje w 2020  r. </a:t>
            </a:r>
            <a:endParaRPr lang="pl-PL" sz="2500" dirty="0"/>
          </a:p>
        </p:txBody>
      </p:sp>
      <p:sp>
        <p:nvSpPr>
          <p:cNvPr id="6" name="Prostokąt 5"/>
          <p:cNvSpPr/>
          <p:nvPr/>
        </p:nvSpPr>
        <p:spPr>
          <a:xfrm>
            <a:off x="0" y="50004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1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Projekty z Budżetu Obywatelskiego Płocka</a:t>
            </a:r>
            <a:endParaRPr lang="pl-PL" sz="1400" i="1" dirty="0"/>
          </a:p>
        </p:txBody>
      </p:sp>
      <p:sp>
        <p:nvSpPr>
          <p:cNvPr id="7" name="Prostokąt 6"/>
          <p:cNvSpPr/>
          <p:nvPr/>
        </p:nvSpPr>
        <p:spPr>
          <a:xfrm>
            <a:off x="0" y="4549700"/>
            <a:ext cx="91440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637 tys. zł </a:t>
            </a:r>
            <a:r>
              <a:rPr lang="pl-PL" altLang="pl-PL" b="1" dirty="0" smtClean="0">
                <a:latin typeface="Arial" charset="0"/>
              </a:rPr>
              <a:t>–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l-PL" altLang="pl-PL" b="1" dirty="0" smtClean="0">
                <a:latin typeface="Arial" charset="0"/>
              </a:rPr>
              <a:t>plac zabaw (w tym urządzenia dla dzieci z niepełnosprawnością) </a:t>
            </a:r>
            <a:br>
              <a:rPr lang="pl-PL" altLang="pl-PL" b="1" dirty="0" smtClean="0">
                <a:latin typeface="Arial" charset="0"/>
              </a:rPr>
            </a:br>
            <a:r>
              <a:rPr lang="pl-PL" altLang="pl-PL" b="1" dirty="0" smtClean="0">
                <a:latin typeface="Arial" charset="0"/>
              </a:rPr>
              <a:t>                     oraz  siłownia pod chmurką przy ul. </a:t>
            </a:r>
            <a:r>
              <a:rPr lang="pl-PL" altLang="pl-PL" b="1" dirty="0" err="1" smtClean="0">
                <a:latin typeface="Arial" charset="0"/>
              </a:rPr>
              <a:t>Borowickiej</a:t>
            </a:r>
            <a:r>
              <a:rPr lang="pl-PL" altLang="pl-PL" b="1" dirty="0" smtClean="0">
                <a:latin typeface="Arial" charset="0"/>
              </a:rPr>
              <a:t>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630 tys. zł 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</a:t>
            </a:r>
            <a:r>
              <a:rPr lang="pl-PL" altLang="pl-PL" b="1" dirty="0" smtClean="0">
                <a:latin typeface="Arial" charset="0"/>
              </a:rPr>
              <a:t> budowa boiska do </a:t>
            </a:r>
            <a:r>
              <a:rPr lang="pl-PL" altLang="pl-PL" b="1" dirty="0" err="1" smtClean="0">
                <a:latin typeface="Arial" charset="0"/>
              </a:rPr>
              <a:t>teqballa</a:t>
            </a:r>
            <a:r>
              <a:rPr lang="pl-PL" altLang="pl-PL" b="1" dirty="0" smtClean="0">
                <a:latin typeface="Arial" charset="0"/>
              </a:rPr>
              <a:t> na terenie SP nr 21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528 tys. zł 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</a:t>
            </a:r>
            <a:r>
              <a:rPr lang="pl-PL" altLang="pl-PL" b="1" dirty="0" smtClean="0">
                <a:latin typeface="Arial" charset="0"/>
              </a:rPr>
              <a:t> budowa boiska do gry w piłkę ręczną przy SP nr 21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500 tys. zł </a:t>
            </a:r>
            <a:r>
              <a:rPr lang="pl-PL" altLang="pl-PL" b="1" dirty="0" smtClean="0">
                <a:latin typeface="Arial" charset="0"/>
              </a:rPr>
              <a:t>– przebudowa placu zabaw na terenie MP nr 21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480 tys. zł </a:t>
            </a:r>
            <a:r>
              <a:rPr lang="pl-PL" altLang="pl-PL" b="1" dirty="0" smtClean="0">
                <a:latin typeface="Arial" charset="0"/>
              </a:rPr>
              <a:t>– skwer rekreacyjny wraz z placem zabaw na osiedlu Dworcowa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472 tys. zł </a:t>
            </a:r>
            <a:r>
              <a:rPr lang="pl-PL" altLang="pl-PL" b="1" dirty="0" smtClean="0">
                <a:latin typeface="Arial" charset="0"/>
              </a:rPr>
              <a:t>– plac zabaw i rekreacji dla dzieci i dorosłych przy SP nr 14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154 tys. zł </a:t>
            </a:r>
            <a:r>
              <a:rPr lang="pl-PL" altLang="pl-PL" b="1" dirty="0" smtClean="0">
                <a:latin typeface="Arial" charset="0"/>
              </a:rPr>
              <a:t>– siłownia terenowa na terenie MP nr 2 na osiedlu Ciechomice</a:t>
            </a:r>
            <a:endParaRPr lang="pl-PL" altLang="pl-PL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0" y="857232"/>
            <a:ext cx="2928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i="1" dirty="0" smtClean="0">
                <a:solidFill>
                  <a:schemeClr val="bg1"/>
                </a:solidFill>
                <a:latin typeface="Arial" charset="0"/>
              </a:rPr>
              <a:t>Plac zabaw i siłownia terenowa </a:t>
            </a:r>
          </a:p>
          <a:p>
            <a:r>
              <a:rPr lang="pl-PL" sz="1200" b="1" i="1" dirty="0" smtClean="0">
                <a:solidFill>
                  <a:schemeClr val="bg1"/>
                </a:solidFill>
                <a:latin typeface="Arial" charset="0"/>
              </a:rPr>
              <a:t>przy ul. Tokarskiej</a:t>
            </a:r>
            <a:endParaRPr lang="pl-PL" sz="1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busy.JPG"/>
          <p:cNvPicPr>
            <a:picLocks noChangeAspect="1"/>
          </p:cNvPicPr>
          <p:nvPr/>
        </p:nvPicPr>
        <p:blipFill>
          <a:blip r:embed="rId2"/>
          <a:srcRect l="13605" r="3249"/>
          <a:stretch>
            <a:fillRect/>
          </a:stretch>
        </p:blipFill>
        <p:spPr>
          <a:xfrm>
            <a:off x="-32" y="-2548"/>
            <a:ext cx="9144032" cy="686054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 bwMode="auto">
          <a:xfrm>
            <a:off x="0" y="4357694"/>
            <a:ext cx="9144000" cy="2500306"/>
          </a:xfrm>
          <a:prstGeom prst="rect">
            <a:avLst/>
          </a:prstGeom>
          <a:solidFill>
            <a:srgbClr val="FFFECE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itchFamily="32" charset="0"/>
              <a:ea typeface="SimSun" charset="-122"/>
            </a:endParaRPr>
          </a:p>
        </p:txBody>
      </p:sp>
      <p:sp>
        <p:nvSpPr>
          <p:cNvPr id="5" name="Tytuł 6"/>
          <p:cNvSpPr>
            <a:spLocks noGrp="1"/>
          </p:cNvSpPr>
          <p:nvPr>
            <p:ph type="title"/>
          </p:nvPr>
        </p:nvSpPr>
        <p:spPr>
          <a:xfrm>
            <a:off x="0" y="4357694"/>
            <a:ext cx="9144000" cy="4286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pl-PL" altLang="pl-PL" sz="2500" b="1" dirty="0" smtClean="0">
                <a:latin typeface="Arial" charset="0"/>
                <a:cs typeface="Arial" charset="0"/>
              </a:rPr>
              <a:t>Wybrane inwestycje w 2020  r. </a:t>
            </a:r>
            <a:endParaRPr lang="pl-PL" sz="2500" dirty="0"/>
          </a:p>
        </p:txBody>
      </p:sp>
      <p:sp>
        <p:nvSpPr>
          <p:cNvPr id="6" name="Prostokąt 5"/>
          <p:cNvSpPr/>
          <p:nvPr/>
        </p:nvSpPr>
        <p:spPr>
          <a:xfrm>
            <a:off x="0" y="483573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1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Projekty z Budżetu Obywatelskiego Płocka</a:t>
            </a:r>
            <a:endParaRPr lang="pl-PL" sz="1400" i="1" dirty="0"/>
          </a:p>
        </p:txBody>
      </p:sp>
      <p:sp>
        <p:nvSpPr>
          <p:cNvPr id="7" name="Prostokąt 6"/>
          <p:cNvSpPr/>
          <p:nvPr/>
        </p:nvSpPr>
        <p:spPr>
          <a:xfrm>
            <a:off x="0" y="2357430"/>
            <a:ext cx="15716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i="1" dirty="0" smtClean="0">
                <a:solidFill>
                  <a:schemeClr val="bg1"/>
                </a:solidFill>
                <a:latin typeface="Arial" charset="0"/>
              </a:rPr>
              <a:t>Busy kupione dla płockich szkół </a:t>
            </a:r>
          </a:p>
          <a:p>
            <a:r>
              <a:rPr lang="pl-PL" sz="1200" b="1" i="1" dirty="0" smtClean="0">
                <a:solidFill>
                  <a:schemeClr val="bg1"/>
                </a:solidFill>
                <a:latin typeface="Arial" charset="0"/>
              </a:rPr>
              <a:t>w ramach projektu BOP „Mobilna oświata”</a:t>
            </a:r>
            <a:endParaRPr lang="pl-PL" sz="1200" i="1" dirty="0">
              <a:solidFill>
                <a:schemeClr val="bg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5103698"/>
            <a:ext cx="91440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173 tys. zł </a:t>
            </a:r>
            <a:r>
              <a:rPr lang="pl-PL" altLang="pl-PL" b="1" dirty="0" smtClean="0">
                <a:latin typeface="Arial" charset="0"/>
              </a:rPr>
              <a:t>–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l-PL" altLang="pl-PL" b="1" dirty="0" err="1" smtClean="0">
                <a:latin typeface="Arial" charset="0"/>
              </a:rPr>
              <a:t>Studiobus</a:t>
            </a:r>
            <a:r>
              <a:rPr lang="pl-PL" altLang="pl-PL" b="1" dirty="0" smtClean="0">
                <a:latin typeface="Arial" charset="0"/>
              </a:rPr>
              <a:t> – zakup busa do przewozu dzieci na koncerty </a:t>
            </a:r>
            <a:br>
              <a:rPr lang="pl-PL" altLang="pl-PL" b="1" dirty="0" smtClean="0">
                <a:latin typeface="Arial" charset="0"/>
              </a:rPr>
            </a:br>
            <a:r>
              <a:rPr lang="pl-PL" altLang="pl-PL" b="1" dirty="0" smtClean="0">
                <a:latin typeface="Arial" charset="0"/>
              </a:rPr>
              <a:t>                     oraz komputera wraz z oprogramowaniem do realizacji nagrań </a:t>
            </a:r>
            <a:br>
              <a:rPr lang="pl-PL" altLang="pl-PL" b="1" dirty="0" smtClean="0">
                <a:latin typeface="Arial" charset="0"/>
              </a:rPr>
            </a:br>
            <a:r>
              <a:rPr lang="pl-PL" altLang="pl-PL" b="1" dirty="0" smtClean="0">
                <a:latin typeface="Arial" charset="0"/>
              </a:rPr>
              <a:t>                     dla Szkoły Muzycznej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140 tys. zł </a:t>
            </a:r>
            <a:r>
              <a:rPr lang="pl-PL" altLang="pl-PL" b="1" dirty="0" smtClean="0">
                <a:latin typeface="Arial" charset="0"/>
              </a:rPr>
              <a:t>– zakup samochodu dla Zespołu Szkół Usług i Przedsiębiorczości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  60 tys. zł </a:t>
            </a:r>
            <a:r>
              <a:rPr lang="pl-PL" altLang="pl-PL" b="1" dirty="0" smtClean="0">
                <a:latin typeface="Arial" charset="0"/>
              </a:rPr>
              <a:t>– zakup samochodu osobowego do nauki jazdy dla uczniów</a:t>
            </a:r>
            <a:br>
              <a:rPr lang="pl-PL" altLang="pl-PL" b="1" dirty="0" smtClean="0">
                <a:latin typeface="Arial" charset="0"/>
              </a:rPr>
            </a:br>
            <a:r>
              <a:rPr lang="pl-PL" altLang="pl-PL" b="1" dirty="0" smtClean="0">
                <a:latin typeface="Arial" charset="0"/>
              </a:rPr>
              <a:t>                     Zespołu Szkół Zawodowych im.  M. Skłodowskiej-Curie („Elektryk”)</a:t>
            </a:r>
            <a:endParaRPr lang="pl-PL" altLang="pl-PL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IMG_0453.jpg"/>
          <p:cNvPicPr>
            <a:picLocks noChangeAspect="1"/>
          </p:cNvPicPr>
          <p:nvPr/>
        </p:nvPicPr>
        <p:blipFill>
          <a:blip r:embed="rId2"/>
          <a:srcRect r="24514" b="14483"/>
          <a:stretch>
            <a:fillRect/>
          </a:stretch>
        </p:blipFill>
        <p:spPr>
          <a:xfrm>
            <a:off x="0" y="-47153"/>
            <a:ext cx="9144000" cy="6905153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 bwMode="auto">
          <a:xfrm>
            <a:off x="-32" y="4857760"/>
            <a:ext cx="9144000" cy="2000264"/>
          </a:xfrm>
          <a:prstGeom prst="rect">
            <a:avLst/>
          </a:prstGeom>
          <a:solidFill>
            <a:srgbClr val="FFFECE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itchFamily="32" charset="0"/>
              <a:ea typeface="SimSun" charset="-122"/>
            </a:endParaRPr>
          </a:p>
        </p:txBody>
      </p:sp>
      <p:sp>
        <p:nvSpPr>
          <p:cNvPr id="4" name="Tytuł 6"/>
          <p:cNvSpPr>
            <a:spLocks noGrp="1"/>
          </p:cNvSpPr>
          <p:nvPr>
            <p:ph type="title"/>
          </p:nvPr>
        </p:nvSpPr>
        <p:spPr>
          <a:xfrm>
            <a:off x="4214810" y="0"/>
            <a:ext cx="4929190" cy="5000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pl-PL" altLang="pl-PL" sz="2500" b="1" dirty="0" smtClean="0">
                <a:latin typeface="Arial" charset="0"/>
                <a:cs typeface="Arial" charset="0"/>
              </a:rPr>
              <a:t>Wybrane inwestycje w 2020  r. </a:t>
            </a:r>
            <a:endParaRPr lang="pl-PL" sz="2500" dirty="0"/>
          </a:p>
        </p:txBody>
      </p:sp>
      <p:sp>
        <p:nvSpPr>
          <p:cNvPr id="6" name="Prostokąt 5"/>
          <p:cNvSpPr/>
          <p:nvPr/>
        </p:nvSpPr>
        <p:spPr>
          <a:xfrm>
            <a:off x="-32" y="4826699"/>
            <a:ext cx="91440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 2 mln zł </a:t>
            </a:r>
            <a:r>
              <a:rPr lang="pl-PL" altLang="pl-PL" b="1" dirty="0" smtClean="0">
                <a:latin typeface="Arial" charset="0"/>
              </a:rPr>
              <a:t>– zagospodarowanie placu Mościckiego (kontynuacja prac) </a:t>
            </a:r>
            <a:endParaRPr lang="pl-PL" altLang="pl-PL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 1 mln zł </a:t>
            </a:r>
            <a:r>
              <a:rPr lang="pl-PL" altLang="pl-PL" b="1" dirty="0" smtClean="0">
                <a:latin typeface="Arial" charset="0"/>
              </a:rPr>
              <a:t>–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l-PL" altLang="pl-PL" b="1" dirty="0" smtClean="0">
                <a:latin typeface="Arial" charset="0"/>
              </a:rPr>
              <a:t>zagospodarowanie Parku nad Jarem na osiedlu Skarpa </a:t>
            </a:r>
            <a:br>
              <a:rPr lang="pl-PL" altLang="pl-PL" b="1" dirty="0" smtClean="0">
                <a:latin typeface="Arial" charset="0"/>
              </a:rPr>
            </a:br>
            <a:r>
              <a:rPr lang="pl-PL" altLang="pl-PL" b="1" dirty="0" smtClean="0">
                <a:latin typeface="Arial" charset="0"/>
              </a:rPr>
              <a:t>                  (w tym m.in. budowa boiska wielofunkcyjnego, doposażenie             </a:t>
            </a:r>
            <a:br>
              <a:rPr lang="pl-PL" altLang="pl-PL" b="1" dirty="0" smtClean="0">
                <a:latin typeface="Arial" charset="0"/>
              </a:rPr>
            </a:br>
            <a:r>
              <a:rPr lang="pl-PL" altLang="pl-PL" b="1" dirty="0" smtClean="0">
                <a:latin typeface="Arial" charset="0"/>
              </a:rPr>
              <a:t>                  istniejącego placu zabaw i budowa ścieżek dla pieszych)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400 tys. zł </a:t>
            </a:r>
            <a:r>
              <a:rPr lang="pl-PL" altLang="pl-PL" b="1" dirty="0" smtClean="0">
                <a:latin typeface="Arial" charset="0"/>
              </a:rPr>
              <a:t>–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l-PL" altLang="pl-PL" b="1" dirty="0" smtClean="0">
                <a:latin typeface="Arial" charset="0"/>
              </a:rPr>
              <a:t>zagospodarowanie terenu po byłym przedszkolu </a:t>
            </a:r>
            <a:br>
              <a:rPr lang="pl-PL" altLang="pl-PL" b="1" dirty="0" smtClean="0">
                <a:latin typeface="Arial" charset="0"/>
              </a:rPr>
            </a:br>
            <a:r>
              <a:rPr lang="pl-PL" altLang="pl-PL" b="1" dirty="0" smtClean="0">
                <a:latin typeface="Arial" charset="0"/>
              </a:rPr>
              <a:t>                     przy ul. Braci Jeziorowskich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200 tys. zł 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 dotacje dla rodzinnych ogrodów działkowych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142852"/>
            <a:ext cx="2928926" cy="1754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1200" b="1" i="1" dirty="0" smtClean="0">
                <a:solidFill>
                  <a:schemeClr val="bg1"/>
                </a:solidFill>
                <a:latin typeface="Arial" charset="0"/>
              </a:rPr>
              <a:t>Aleja </a:t>
            </a:r>
            <a:r>
              <a:rPr lang="pl-PL" sz="1200" b="1" i="1" dirty="0" err="1" smtClean="0">
                <a:solidFill>
                  <a:schemeClr val="bg1"/>
                </a:solidFill>
                <a:latin typeface="Arial" charset="0"/>
              </a:rPr>
              <a:t>Roguckiego</a:t>
            </a:r>
            <a:r>
              <a:rPr lang="pl-PL" sz="1200" b="1" i="1" dirty="0" smtClean="0">
                <a:solidFill>
                  <a:schemeClr val="bg1"/>
                </a:solidFill>
                <a:latin typeface="Arial" charset="0"/>
              </a:rPr>
              <a:t> została wykonana przy wsparciu środkami z Unii Europejskiej w ramach zadania </a:t>
            </a:r>
          </a:p>
          <a:p>
            <a:r>
              <a:rPr lang="pl-PL" sz="1200" b="1" i="1" dirty="0" smtClean="0">
                <a:solidFill>
                  <a:schemeClr val="bg1"/>
                </a:solidFill>
                <a:latin typeface="Arial" charset="0"/>
              </a:rPr>
              <a:t>„Rozwój terenów zieleni w mieście Płocku”.  Z tego projektu dofinansowane zostało także  wykonanie skweru przy Wieży Ciśnień i przy ul. Hermana </a:t>
            </a:r>
          </a:p>
          <a:p>
            <a:r>
              <a:rPr lang="pl-PL" sz="1200" b="1" i="1" dirty="0" smtClean="0">
                <a:solidFill>
                  <a:schemeClr val="bg1"/>
                </a:solidFill>
                <a:latin typeface="Arial" charset="0"/>
              </a:rPr>
              <a:t>oraz na placu </a:t>
            </a:r>
            <a:r>
              <a:rPr lang="pl-PL" sz="1200" b="1" i="1" dirty="0" err="1" smtClean="0">
                <a:solidFill>
                  <a:schemeClr val="bg1"/>
                </a:solidFill>
                <a:latin typeface="Arial" charset="0"/>
              </a:rPr>
              <a:t>mjr</a:t>
            </a:r>
            <a:r>
              <a:rPr lang="pl-PL" sz="1200" b="1" i="1" dirty="0" smtClean="0">
                <a:solidFill>
                  <a:schemeClr val="bg1"/>
                </a:solidFill>
                <a:latin typeface="Arial" charset="0"/>
              </a:rPr>
              <a:t>. Mościckiego</a:t>
            </a:r>
            <a:endParaRPr lang="pl-PL" sz="1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JI_0570.jpg"/>
          <p:cNvPicPr>
            <a:picLocks noChangeAspect="1"/>
          </p:cNvPicPr>
          <p:nvPr/>
        </p:nvPicPr>
        <p:blipFill>
          <a:blip r:embed="rId2" cstate="print"/>
          <a:srcRect l="4193" r="6969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000100" y="5072074"/>
            <a:ext cx="257176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chemeClr val="bg1"/>
                </a:solidFill>
                <a:latin typeface="Arial" charset="0"/>
              </a:rPr>
              <a:t>Dziękuję za uwagę</a:t>
            </a:r>
          </a:p>
          <a:p>
            <a:pPr algn="ctr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Prezydent Płocka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Andrzej Nowakowski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1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685800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 bwMode="auto">
          <a:xfrm>
            <a:off x="285720" y="571480"/>
            <a:ext cx="8143932" cy="4143404"/>
          </a:xfrm>
          <a:prstGeom prst="rect">
            <a:avLst/>
          </a:prstGeom>
          <a:solidFill>
            <a:srgbClr val="FFFECE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itchFamily="32" charset="0"/>
              <a:ea typeface="SimSun" charset="-122"/>
            </a:endParaRPr>
          </a:p>
        </p:txBody>
      </p:sp>
      <p:sp>
        <p:nvSpPr>
          <p:cNvPr id="6" name="Tytuł 6"/>
          <p:cNvSpPr txBox="1">
            <a:spLocks/>
          </p:cNvSpPr>
          <p:nvPr/>
        </p:nvSpPr>
        <p:spPr>
          <a:xfrm>
            <a:off x="428596" y="642918"/>
            <a:ext cx="8228013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Dochody</a:t>
            </a:r>
            <a:r>
              <a:rPr kumimoji="0" lang="pl-PL" alt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pl-PL" alt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 </a:t>
            </a:r>
            <a:r>
              <a:rPr kumimoji="0" lang="pl-PL" altLang="pl-PL" sz="3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1.115.400.000 zł</a:t>
            </a:r>
            <a:endParaRPr kumimoji="0" lang="pl-PL" sz="3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00034" y="1785926"/>
            <a:ext cx="8143932" cy="2864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243,00 mln zł     </a:t>
            </a:r>
            <a:r>
              <a:rPr lang="pl-PL" altLang="pl-PL" b="1" dirty="0" smtClean="0">
                <a:solidFill>
                  <a:schemeClr val="tx1"/>
                </a:solidFill>
                <a:latin typeface="Arial" charset="0"/>
              </a:rPr>
              <a:t>– podatek od nieruchomości </a:t>
            </a:r>
            <a:r>
              <a:rPr lang="pl-PL" altLang="pl-PL" sz="1400" b="1" dirty="0" smtClean="0">
                <a:solidFill>
                  <a:schemeClr val="tx1"/>
                </a:solidFill>
                <a:latin typeface="Arial" charset="0"/>
              </a:rPr>
              <a:t>(22% dochodów ogółem),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259,20 mln zł     </a:t>
            </a: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– udziały w podatkach budżetu państwa </a:t>
            </a:r>
            <a:r>
              <a:rPr lang="pl-PL" altLang="pl-PL" sz="1400" b="1" dirty="0" smtClean="0">
                <a:solidFill>
                  <a:srgbClr val="262626"/>
                </a:solidFill>
                <a:latin typeface="Arial" charset="0"/>
              </a:rPr>
              <a:t>(23%), </a:t>
            </a:r>
            <a:br>
              <a:rPr lang="pl-PL" altLang="pl-PL" sz="1400" b="1" dirty="0" smtClean="0">
                <a:solidFill>
                  <a:srgbClr val="262626"/>
                </a:solidFill>
                <a:latin typeface="Arial" charset="0"/>
              </a:rPr>
            </a:br>
            <a:r>
              <a:rPr lang="pl-PL" altLang="pl-PL" sz="1400" b="1" dirty="0" smtClean="0">
                <a:solidFill>
                  <a:srgbClr val="262626"/>
                </a:solidFill>
                <a:latin typeface="Arial" charset="0"/>
              </a:rPr>
              <a:t>  				    w tym (PIT – 199,2 mln zł, CIT – 60,0 mln zł)</a:t>
            </a: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 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213,50 mln zł      </a:t>
            </a: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– subwencja ogólna – (19%)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183,10 mln zł      </a:t>
            </a: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– dotacje celowe z budżetu państwa (16%)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  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52,70 mln zł      </a:t>
            </a: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– środki pochodzące z budżetu Unii Europejskiej </a:t>
            </a:r>
            <a:r>
              <a:rPr lang="pl-PL" altLang="pl-PL" sz="1400" b="1" dirty="0" smtClean="0">
                <a:solidFill>
                  <a:srgbClr val="262626"/>
                </a:solidFill>
                <a:latin typeface="Arial" charset="0"/>
              </a:rPr>
              <a:t>(5%)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 163,90 mln zł      </a:t>
            </a: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– pozostałe </a:t>
            </a:r>
            <a:r>
              <a:rPr lang="pl-PL" altLang="pl-PL" sz="1400" b="1" dirty="0" smtClean="0">
                <a:solidFill>
                  <a:srgbClr val="262626"/>
                </a:solidFill>
                <a:latin typeface="Arial" charset="0"/>
              </a:rPr>
              <a:t>(15%) </a:t>
            </a:r>
            <a:endParaRPr lang="pl-PL" altLang="pl-PL" sz="1400" b="1" dirty="0">
              <a:solidFill>
                <a:srgbClr val="262626"/>
              </a:solidFill>
              <a:latin typeface="Arial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6357958"/>
            <a:ext cx="3571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200" b="1" i="1" dirty="0" smtClean="0">
                <a:latin typeface="Arial" charset="0"/>
              </a:rPr>
              <a:t>Bulwary wiślane zostały zmodernizowane </a:t>
            </a:r>
            <a:br>
              <a:rPr lang="pl-PL" altLang="pl-PL" sz="1200" b="1" i="1" dirty="0" smtClean="0">
                <a:latin typeface="Arial" charset="0"/>
              </a:rPr>
            </a:br>
            <a:r>
              <a:rPr lang="pl-PL" altLang="pl-PL" sz="1200" b="1" i="1" dirty="0" smtClean="0">
                <a:latin typeface="Arial" charset="0"/>
              </a:rPr>
              <a:t>przy wsparciu środkami z Unii Europejskiej </a:t>
            </a:r>
            <a:endParaRPr lang="pl-PL" sz="1200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 bwMode="auto">
          <a:xfrm>
            <a:off x="0" y="0"/>
            <a:ext cx="9144000" cy="6858024"/>
          </a:xfrm>
          <a:prstGeom prst="rect">
            <a:avLst/>
          </a:prstGeom>
          <a:solidFill>
            <a:srgbClr val="FFFECE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itchFamily="32" charset="0"/>
              <a:ea typeface="SimSun" charset="-122"/>
            </a:endParaRPr>
          </a:p>
        </p:txBody>
      </p:sp>
      <p:pic>
        <p:nvPicPr>
          <p:cNvPr id="5" name="Obraz 4" descr="IMGL5807.jpg"/>
          <p:cNvPicPr>
            <a:picLocks noChangeAspect="1"/>
          </p:cNvPicPr>
          <p:nvPr/>
        </p:nvPicPr>
        <p:blipFill>
          <a:blip r:embed="rId2" cstate="print"/>
          <a:srcRect l="13262" t="-2" r="4987" b="1888"/>
          <a:stretch>
            <a:fillRect/>
          </a:stretch>
        </p:blipFill>
        <p:spPr>
          <a:xfrm>
            <a:off x="5393503" y="142852"/>
            <a:ext cx="3750497" cy="3000372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928688" y="1285875"/>
            <a:ext cx="5643562" cy="82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4800" b="1">
              <a:solidFill>
                <a:srgbClr val="FF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4800" b="1">
                <a:solidFill>
                  <a:srgbClr val="262626"/>
                </a:solidFill>
                <a:latin typeface="Myriad Pro" pitchFamily="32" charset="0"/>
              </a:rPr>
              <a:t/>
            </a:r>
            <a:br>
              <a:rPr lang="pl-PL" sz="4800" b="1">
                <a:solidFill>
                  <a:srgbClr val="262626"/>
                </a:solidFill>
                <a:latin typeface="Myriad Pro" pitchFamily="32" charset="0"/>
              </a:rPr>
            </a:br>
            <a:endParaRPr lang="pl-PL" sz="4800" b="1">
              <a:solidFill>
                <a:srgbClr val="262626"/>
              </a:solidFill>
              <a:latin typeface="Myriad Pro" pitchFamily="32" charset="0"/>
            </a:endParaRPr>
          </a:p>
        </p:txBody>
      </p:sp>
      <p:sp>
        <p:nvSpPr>
          <p:cNvPr id="7" name="Tytuł 6"/>
          <p:cNvSpPr txBox="1">
            <a:spLocks/>
          </p:cNvSpPr>
          <p:nvPr/>
        </p:nvSpPr>
        <p:spPr>
          <a:xfrm>
            <a:off x="428596" y="285728"/>
            <a:ext cx="8228013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pl-PL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714876" y="592933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 </a:t>
            </a:r>
            <a:endParaRPr lang="pl-PL" dirty="0"/>
          </a:p>
        </p:txBody>
      </p:sp>
      <p:sp>
        <p:nvSpPr>
          <p:cNvPr id="10" name="Tytuł 6"/>
          <p:cNvSpPr txBox="1">
            <a:spLocks/>
          </p:cNvSpPr>
          <p:nvPr/>
        </p:nvSpPr>
        <p:spPr bwMode="auto">
          <a:xfrm>
            <a:off x="142844" y="428604"/>
            <a:ext cx="5357850" cy="78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pl-PL" altLang="pl-PL" sz="2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Wydatki</a:t>
            </a:r>
            <a:r>
              <a:rPr kumimoji="0" lang="pl-PL" alt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pl-PL" altLang="pl-PL" sz="3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1.173.800.000 zł</a:t>
            </a:r>
            <a:endParaRPr kumimoji="0" lang="pl-PL" sz="3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85720" y="2214554"/>
            <a:ext cx="5072098" cy="4411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358,70 mln zł    </a:t>
            </a:r>
            <a:r>
              <a:rPr lang="pl-PL" altLang="pl-PL" b="1" dirty="0" smtClean="0">
                <a:latin typeface="Arial" charset="0"/>
              </a:rPr>
              <a:t>–  oświata</a:t>
            </a:r>
            <a:endParaRPr lang="pl-PL" altLang="pl-PL" sz="1400" b="1" dirty="0" smtClean="0">
              <a:latin typeface="Arial" charset="0"/>
            </a:endParaRP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latin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216,40 mln zł    </a:t>
            </a:r>
            <a:r>
              <a:rPr lang="pl-PL" altLang="pl-PL" b="1" dirty="0" smtClean="0">
                <a:latin typeface="Arial" charset="0"/>
              </a:rPr>
              <a:t>–  pomoc społeczna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latin typeface="Arial" charset="0"/>
              </a:rPr>
              <a:t>  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71,90 mln zł    </a:t>
            </a:r>
            <a:r>
              <a:rPr lang="pl-PL" altLang="pl-PL" b="1" dirty="0" smtClean="0">
                <a:latin typeface="Arial" charset="0"/>
              </a:rPr>
              <a:t>–  administracja publiczna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latin typeface="Arial" charset="0"/>
              </a:rPr>
              <a:t>  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53,80 mln zł    </a:t>
            </a:r>
            <a:r>
              <a:rPr lang="pl-PL" altLang="pl-PL" b="1" dirty="0" smtClean="0">
                <a:latin typeface="Arial" charset="0"/>
              </a:rPr>
              <a:t>– gospodarka komunalna</a:t>
            </a:r>
            <a:br>
              <a:rPr lang="pl-PL" altLang="pl-PL" b="1" dirty="0" smtClean="0">
                <a:latin typeface="Arial" charset="0"/>
              </a:rPr>
            </a:br>
            <a:r>
              <a:rPr lang="pl-PL" altLang="pl-PL" b="1" dirty="0" smtClean="0">
                <a:latin typeface="Arial" charset="0"/>
              </a:rPr>
              <a:t>	                                i ochrona środowiska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latin typeface="Arial" charset="0"/>
              </a:rPr>
              <a:t>  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45,70 mln zł    </a:t>
            </a:r>
            <a:r>
              <a:rPr lang="pl-PL" altLang="pl-PL" b="1" dirty="0" smtClean="0">
                <a:latin typeface="Arial" charset="0"/>
              </a:rPr>
              <a:t>– transport i łączność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latin typeface="Arial" charset="0"/>
              </a:rPr>
              <a:t>  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28,90 mln zł    </a:t>
            </a:r>
            <a:r>
              <a:rPr lang="pl-PL" altLang="pl-PL" b="1" dirty="0" smtClean="0">
                <a:latin typeface="Arial" charset="0"/>
              </a:rPr>
              <a:t>– „</a:t>
            </a:r>
            <a:r>
              <a:rPr lang="pl-PL" altLang="pl-PL" b="1" dirty="0" err="1" smtClean="0">
                <a:latin typeface="Arial" charset="0"/>
              </a:rPr>
              <a:t>janosikowe</a:t>
            </a:r>
            <a:r>
              <a:rPr lang="pl-PL" altLang="pl-PL" b="1" dirty="0" smtClean="0">
                <a:latin typeface="Arial" charset="0"/>
              </a:rPr>
              <a:t>”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latin typeface="Arial" charset="0"/>
              </a:rPr>
              <a:t>  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26,80 mln zł    </a:t>
            </a:r>
            <a:r>
              <a:rPr lang="pl-PL" altLang="pl-PL" b="1" dirty="0" smtClean="0">
                <a:latin typeface="Arial" charset="0"/>
              </a:rPr>
              <a:t>– kultura i ochrona </a:t>
            </a:r>
            <a:br>
              <a:rPr lang="pl-PL" altLang="pl-PL" b="1" dirty="0" smtClean="0">
                <a:latin typeface="Arial" charset="0"/>
              </a:rPr>
            </a:br>
            <a:r>
              <a:rPr lang="pl-PL" altLang="pl-PL" b="1" dirty="0" smtClean="0">
                <a:latin typeface="Arial" charset="0"/>
              </a:rPr>
              <a:t>                               dziedzictwa narodowego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latin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124,90</a:t>
            </a:r>
            <a:r>
              <a:rPr lang="pl-PL" altLang="pl-PL" b="1" dirty="0" smtClean="0">
                <a:latin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mln zł    </a:t>
            </a: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– pozostałe wydatki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altLang="pl-PL" sz="1400" b="1" dirty="0">
              <a:solidFill>
                <a:srgbClr val="262626"/>
              </a:solidFill>
              <a:latin typeface="Arial" charset="0"/>
            </a:endParaRPr>
          </a:p>
        </p:txBody>
      </p:sp>
      <p:sp>
        <p:nvSpPr>
          <p:cNvPr id="12" name="Tytuł 6"/>
          <p:cNvSpPr txBox="1">
            <a:spLocks/>
          </p:cNvSpPr>
          <p:nvPr/>
        </p:nvSpPr>
        <p:spPr bwMode="auto">
          <a:xfrm>
            <a:off x="428597" y="1285860"/>
            <a:ext cx="5000660" cy="78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kumimoji="0" lang="pl-PL" alt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w tym wydatki bieżące</a:t>
            </a:r>
            <a:r>
              <a:rPr kumimoji="0" lang="pl-PL" altLang="pl-PL" sz="2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lang="pl-PL" altLang="pl-PL" sz="2000" b="1" dirty="0" smtClean="0">
                <a:latin typeface="Arial" charset="0"/>
              </a:rPr>
              <a:t>– </a:t>
            </a:r>
            <a:r>
              <a:rPr kumimoji="0" lang="pl-PL" altLang="pl-PL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927,1 mln zł</a:t>
            </a:r>
            <a:endParaRPr kumimoji="0" lang="pl-PL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Obraz 12" descr="ar17.jpg"/>
          <p:cNvPicPr>
            <a:picLocks noChangeAspect="1"/>
          </p:cNvPicPr>
          <p:nvPr/>
        </p:nvPicPr>
        <p:blipFill>
          <a:blip r:embed="rId3"/>
          <a:srcRect l="13724"/>
          <a:stretch>
            <a:fillRect/>
          </a:stretch>
        </p:blipFill>
        <p:spPr>
          <a:xfrm>
            <a:off x="5429256" y="3702961"/>
            <a:ext cx="3714744" cy="2869311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5357818" y="3143248"/>
            <a:ext cx="3786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200" b="1" i="1" dirty="0" smtClean="0">
                <a:latin typeface="Arial" charset="0"/>
              </a:rPr>
              <a:t>Występ dzieci z MP 6 podczas uroczystego otwarcia placówki po remoncie   </a:t>
            </a:r>
            <a:endParaRPr lang="pl-PL" sz="1200" i="1" dirty="0"/>
          </a:p>
        </p:txBody>
      </p:sp>
      <p:sp>
        <p:nvSpPr>
          <p:cNvPr id="16" name="Prostokąt 15"/>
          <p:cNvSpPr/>
          <p:nvPr/>
        </p:nvSpPr>
        <p:spPr>
          <a:xfrm>
            <a:off x="5429256" y="6572272"/>
            <a:ext cx="3714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200" b="1" i="1" dirty="0" err="1" smtClean="0">
                <a:latin typeface="Arial" charset="0"/>
              </a:rPr>
              <a:t>Audioriver</a:t>
            </a:r>
            <a:r>
              <a:rPr lang="pl-PL" altLang="pl-PL" sz="1200" b="1" i="1" dirty="0" smtClean="0">
                <a:latin typeface="Arial" charset="0"/>
              </a:rPr>
              <a:t> na Starym Rynku</a:t>
            </a:r>
            <a:endParaRPr lang="pl-PL" sz="1200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 bwMode="auto">
          <a:xfrm>
            <a:off x="0" y="0"/>
            <a:ext cx="9144000" cy="6858024"/>
          </a:xfrm>
          <a:prstGeom prst="rect">
            <a:avLst/>
          </a:prstGeom>
          <a:solidFill>
            <a:srgbClr val="FFFECE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itchFamily="32" charset="0"/>
              <a:ea typeface="SimSun" charset="-122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71530" y="1000123"/>
            <a:ext cx="5643562" cy="82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4800" b="1">
              <a:solidFill>
                <a:srgbClr val="FF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4800" b="1">
                <a:solidFill>
                  <a:srgbClr val="262626"/>
                </a:solidFill>
                <a:latin typeface="Myriad Pro" pitchFamily="32" charset="0"/>
              </a:rPr>
              <a:t/>
            </a:r>
            <a:br>
              <a:rPr lang="pl-PL" sz="4800" b="1">
                <a:solidFill>
                  <a:srgbClr val="262626"/>
                </a:solidFill>
                <a:latin typeface="Myriad Pro" pitchFamily="32" charset="0"/>
              </a:rPr>
            </a:br>
            <a:endParaRPr lang="pl-PL" sz="4800" b="1">
              <a:solidFill>
                <a:srgbClr val="262626"/>
              </a:solidFill>
              <a:latin typeface="Myriad Pro" pitchFamily="32" charset="0"/>
            </a:endParaRPr>
          </a:p>
        </p:txBody>
      </p:sp>
      <p:sp>
        <p:nvSpPr>
          <p:cNvPr id="5" name="Tytuł 6"/>
          <p:cNvSpPr>
            <a:spLocks noGrp="1"/>
          </p:cNvSpPr>
          <p:nvPr>
            <p:ph type="title"/>
          </p:nvPr>
        </p:nvSpPr>
        <p:spPr>
          <a:xfrm>
            <a:off x="285720" y="142852"/>
            <a:ext cx="6357982" cy="857256"/>
          </a:xfrm>
        </p:spPr>
        <p:txBody>
          <a:bodyPr/>
          <a:lstStyle/>
          <a:p>
            <a:pPr lvl="0">
              <a:defRPr/>
            </a:pPr>
            <a:r>
              <a:rPr lang="pl-PL" altLang="pl-PL" sz="25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Wydatki </a:t>
            </a:r>
            <a:r>
              <a:rPr lang="pl-PL" altLang="pl-PL" sz="3900" b="1" dirty="0" smtClean="0">
                <a:solidFill>
                  <a:srgbClr val="FF0000"/>
                </a:solidFill>
                <a:latin typeface="Arial" charset="0"/>
              </a:rPr>
              <a:t>1.173.800.000 zł</a:t>
            </a:r>
            <a:endParaRPr lang="pl-PL" sz="3900" dirty="0"/>
          </a:p>
        </p:txBody>
      </p:sp>
      <p:sp>
        <p:nvSpPr>
          <p:cNvPr id="6" name="Prostokąt 5"/>
          <p:cNvSpPr/>
          <p:nvPr/>
        </p:nvSpPr>
        <p:spPr>
          <a:xfrm>
            <a:off x="4357718" y="5643578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 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0" y="1571612"/>
            <a:ext cx="5143536" cy="2864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120,3 mln zł   </a:t>
            </a:r>
            <a:r>
              <a:rPr lang="pl-PL" altLang="pl-PL" b="1" dirty="0" smtClean="0">
                <a:solidFill>
                  <a:schemeClr val="tx1"/>
                </a:solidFill>
                <a:latin typeface="Arial" charset="0"/>
              </a:rPr>
              <a:t>–   </a:t>
            </a: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transport i łączność</a:t>
            </a:r>
            <a:endParaRPr lang="pl-PL" altLang="pl-PL" sz="1400" b="1" dirty="0" smtClean="0">
              <a:solidFill>
                <a:schemeClr val="tx1"/>
              </a:solidFill>
              <a:latin typeface="Arial" charset="0"/>
            </a:endParaRP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  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60,7 mln zł   </a:t>
            </a: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–   kultura fizyczna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   22,3 mln zł   </a:t>
            </a: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–   pozostałe wydatki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   19,0 mln zł   </a:t>
            </a: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–   oświata i wychowanie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   17,8 mln zł   </a:t>
            </a: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–   gospodarka mieszkaniowa</a:t>
            </a:r>
          </a:p>
          <a:p>
            <a:pPr>
              <a:spcBef>
                <a:spcPts val="1200"/>
              </a:spcBef>
              <a:spcAft>
                <a:spcPts val="5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   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6,6 mln zł   </a:t>
            </a: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–   gospodarka komunalna</a:t>
            </a:r>
            <a:br>
              <a:rPr lang="pl-PL" altLang="pl-PL" b="1" dirty="0" smtClean="0">
                <a:solidFill>
                  <a:srgbClr val="262626"/>
                </a:solidFill>
                <a:latin typeface="Arial" charset="0"/>
              </a:rPr>
            </a:br>
            <a:r>
              <a:rPr lang="pl-PL" altLang="pl-PL" b="1" dirty="0" smtClean="0">
                <a:solidFill>
                  <a:srgbClr val="262626"/>
                </a:solidFill>
                <a:latin typeface="Arial" charset="0"/>
              </a:rPr>
              <a:t>	                              i ochrona środowiska</a:t>
            </a:r>
          </a:p>
        </p:txBody>
      </p:sp>
      <p:sp>
        <p:nvSpPr>
          <p:cNvPr id="8" name="Tytuł 6"/>
          <p:cNvSpPr txBox="1">
            <a:spLocks/>
          </p:cNvSpPr>
          <p:nvPr/>
        </p:nvSpPr>
        <p:spPr bwMode="auto">
          <a:xfrm>
            <a:off x="58795" y="928670"/>
            <a:ext cx="5084709" cy="6429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kumimoji="0" lang="pl-PL" altLang="pl-PL" sz="1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w tym wydatki majątkowe </a:t>
            </a:r>
            <a:r>
              <a:rPr lang="pl-PL" altLang="pl-PL" sz="2000" b="1" dirty="0" smtClean="0">
                <a:solidFill>
                  <a:schemeClr val="tx1"/>
                </a:solidFill>
                <a:latin typeface="Arial" charset="0"/>
              </a:rPr>
              <a:t>– </a:t>
            </a:r>
            <a:r>
              <a:rPr lang="pl-PL" altLang="pl-PL" sz="2000" b="1" dirty="0" smtClean="0">
                <a:solidFill>
                  <a:srgbClr val="FF0000"/>
                </a:solidFill>
                <a:latin typeface="Arial" charset="0"/>
              </a:rPr>
              <a:t>246,7 mln zł</a:t>
            </a:r>
            <a:r>
              <a:rPr kumimoji="0" lang="pl-PL" altLang="pl-PL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endParaRPr kumimoji="0" lang="pl-PL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Obraz 10" descr="1.jpg"/>
          <p:cNvPicPr>
            <a:picLocks noChangeAspect="1"/>
          </p:cNvPicPr>
          <p:nvPr/>
        </p:nvPicPr>
        <p:blipFill>
          <a:blip r:embed="rId2"/>
          <a:srcRect l="11765" b="9755"/>
          <a:stretch>
            <a:fillRect/>
          </a:stretch>
        </p:blipFill>
        <p:spPr>
          <a:xfrm>
            <a:off x="5267473" y="1071546"/>
            <a:ext cx="3876527" cy="2643206"/>
          </a:xfrm>
          <a:prstGeom prst="rect">
            <a:avLst/>
          </a:prstGeom>
        </p:spPr>
      </p:pic>
      <p:pic>
        <p:nvPicPr>
          <p:cNvPr id="13" name="Obraz 12" descr="main (2 of 26).jpg"/>
          <p:cNvPicPr>
            <a:picLocks noChangeAspect="1"/>
          </p:cNvPicPr>
          <p:nvPr/>
        </p:nvPicPr>
        <p:blipFill>
          <a:blip r:embed="rId3" cstate="print"/>
          <a:srcRect l="5897" t="4611" b="14706"/>
          <a:stretch>
            <a:fillRect/>
          </a:stretch>
        </p:blipFill>
        <p:spPr>
          <a:xfrm>
            <a:off x="5269109" y="4071942"/>
            <a:ext cx="3874891" cy="2214554"/>
          </a:xfrm>
          <a:prstGeom prst="rect">
            <a:avLst/>
          </a:prstGeom>
        </p:spPr>
      </p:pic>
      <p:pic>
        <p:nvPicPr>
          <p:cNvPr id="15" name="Obraz 14" descr="fot2 (10 of 11).jpg"/>
          <p:cNvPicPr>
            <a:picLocks noChangeAspect="1"/>
          </p:cNvPicPr>
          <p:nvPr/>
        </p:nvPicPr>
        <p:blipFill>
          <a:blip r:embed="rId4" cstate="print"/>
          <a:srcRect t="6887" b="14592"/>
          <a:stretch>
            <a:fillRect/>
          </a:stretch>
        </p:blipFill>
        <p:spPr>
          <a:xfrm>
            <a:off x="0" y="4572008"/>
            <a:ext cx="5072066" cy="228599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5286380" y="3786190"/>
            <a:ext cx="3857620" cy="285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200" b="1" i="1" dirty="0" smtClean="0">
                <a:latin typeface="Arial" charset="0"/>
              </a:rPr>
              <a:t>Podpisanie umowy na autobusy niskoemisyjne</a:t>
            </a:r>
            <a:endParaRPr lang="pl-PL" sz="1200" i="1" dirty="0"/>
          </a:p>
        </p:txBody>
      </p:sp>
      <p:sp>
        <p:nvSpPr>
          <p:cNvPr id="17" name="Prostokąt 16"/>
          <p:cNvSpPr/>
          <p:nvPr/>
        </p:nvSpPr>
        <p:spPr>
          <a:xfrm>
            <a:off x="5286380" y="6357958"/>
            <a:ext cx="38576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200" b="1" i="1" dirty="0" smtClean="0">
                <a:latin typeface="Arial" charset="0"/>
              </a:rPr>
              <a:t>Nowy blok z mieszkaniami komunalnymi </a:t>
            </a:r>
            <a:br>
              <a:rPr lang="pl-PL" altLang="pl-PL" sz="1200" b="1" i="1" dirty="0" smtClean="0">
                <a:latin typeface="Arial" charset="0"/>
              </a:rPr>
            </a:br>
            <a:r>
              <a:rPr lang="pl-PL" altLang="pl-PL" sz="1200" b="1" i="1" dirty="0" smtClean="0">
                <a:latin typeface="Arial" charset="0"/>
              </a:rPr>
              <a:t>na osiedlu Miodowa Jar</a:t>
            </a:r>
            <a:endParaRPr lang="pl-PL" sz="1200" i="1" dirty="0"/>
          </a:p>
        </p:txBody>
      </p:sp>
      <p:sp>
        <p:nvSpPr>
          <p:cNvPr id="18" name="Prostokąt 17"/>
          <p:cNvSpPr/>
          <p:nvPr/>
        </p:nvSpPr>
        <p:spPr>
          <a:xfrm>
            <a:off x="0" y="4643446"/>
            <a:ext cx="3857620" cy="285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200" b="1" i="1" dirty="0" smtClean="0">
                <a:latin typeface="Arial" charset="0"/>
              </a:rPr>
              <a:t>Łąka kwietna w Jarze Brzeźnicy</a:t>
            </a:r>
            <a:endParaRPr lang="pl-PL" sz="1200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IMGL7802.jpg"/>
          <p:cNvPicPr>
            <a:picLocks noChangeAspect="1"/>
          </p:cNvPicPr>
          <p:nvPr/>
        </p:nvPicPr>
        <p:blipFill>
          <a:blip r:embed="rId2" cstate="print"/>
          <a:srcRect l="4167" r="6944"/>
          <a:stretch>
            <a:fillRect/>
          </a:stretch>
        </p:blipFill>
        <p:spPr>
          <a:xfrm>
            <a:off x="0" y="-25"/>
            <a:ext cx="9144000" cy="6858026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 bwMode="auto">
          <a:xfrm>
            <a:off x="0" y="5286388"/>
            <a:ext cx="9144000" cy="1571612"/>
          </a:xfrm>
          <a:prstGeom prst="rect">
            <a:avLst/>
          </a:prstGeom>
          <a:solidFill>
            <a:srgbClr val="FFFECE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itchFamily="32" charset="0"/>
              <a:ea typeface="SimSun" charset="-122"/>
            </a:endParaRPr>
          </a:p>
        </p:txBody>
      </p:sp>
      <p:sp>
        <p:nvSpPr>
          <p:cNvPr id="5" name="Tytuł 6"/>
          <p:cNvSpPr>
            <a:spLocks noGrp="1"/>
          </p:cNvSpPr>
          <p:nvPr>
            <p:ph type="title"/>
          </p:nvPr>
        </p:nvSpPr>
        <p:spPr>
          <a:xfrm>
            <a:off x="571472" y="285728"/>
            <a:ext cx="8113741" cy="4286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lvl="0"/>
            <a:r>
              <a:rPr lang="pl-PL" altLang="pl-PL" sz="2500" b="1" dirty="0" smtClean="0">
                <a:latin typeface="Arial" charset="0"/>
                <a:cs typeface="Arial" charset="0"/>
              </a:rPr>
              <a:t>Wybrane inwestycje w 2020  r. </a:t>
            </a:r>
            <a:endParaRPr lang="pl-PL" sz="2500" dirty="0"/>
          </a:p>
        </p:txBody>
      </p:sp>
      <p:sp>
        <p:nvSpPr>
          <p:cNvPr id="6" name="Prostokąt 5"/>
          <p:cNvSpPr/>
          <p:nvPr/>
        </p:nvSpPr>
        <p:spPr>
          <a:xfrm>
            <a:off x="785786" y="857232"/>
            <a:ext cx="835821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altLang="pl-PL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42,5 mln zł</a:t>
            </a:r>
            <a:r>
              <a:rPr lang="pl-PL" altLang="pl-PL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pl-PL" altLang="pl-PL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– rozwój infrastruktury zrównoważonej mobilności </a:t>
            </a:r>
            <a:br>
              <a:rPr lang="pl-PL" altLang="pl-PL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pl-PL" altLang="pl-PL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                     miejskiej II etap</a:t>
            </a:r>
          </a:p>
          <a:p>
            <a:pPr>
              <a:spcBef>
                <a:spcPts val="600"/>
              </a:spcBef>
            </a:pPr>
            <a:r>
              <a:rPr lang="pl-PL" altLang="pl-PL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</a:p>
          <a:p>
            <a:endParaRPr lang="pl-PL" altLang="pl-PL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endParaRPr lang="pl-PL" altLang="pl-PL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28596" y="5303752"/>
            <a:ext cx="871540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altLang="pl-PL" b="1" dirty="0" smtClean="0">
                <a:latin typeface="Arial" charset="0"/>
                <a:cs typeface="Arial" charset="0"/>
              </a:rPr>
              <a:t>między innymi:</a:t>
            </a:r>
          </a:p>
          <a:p>
            <a:pPr>
              <a:spcBef>
                <a:spcPts val="600"/>
              </a:spcBef>
            </a:pPr>
            <a:r>
              <a:rPr lang="pl-PL" altLang="pl-PL" b="1" dirty="0" smtClean="0">
                <a:latin typeface="Arial" charset="0"/>
                <a:cs typeface="Arial" charset="0"/>
              </a:rPr>
              <a:t>– przebudowa al. Kilińskiego</a:t>
            </a:r>
          </a:p>
          <a:p>
            <a:r>
              <a:rPr lang="pl-PL" altLang="pl-PL" b="1" dirty="0" smtClean="0">
                <a:latin typeface="Arial" charset="0"/>
                <a:cs typeface="Arial" charset="0"/>
              </a:rPr>
              <a:t>– zakup ośmiu niskoemisyjnych autobusów (4 hybrydy i 4 z silnikami diesla </a:t>
            </a:r>
            <a:br>
              <a:rPr lang="pl-PL" altLang="pl-PL" b="1" dirty="0" smtClean="0">
                <a:latin typeface="Arial" charset="0"/>
                <a:cs typeface="Arial" charset="0"/>
              </a:rPr>
            </a:br>
            <a:r>
              <a:rPr lang="pl-PL" altLang="pl-PL" b="1" dirty="0" smtClean="0">
                <a:latin typeface="Arial" charset="0"/>
                <a:cs typeface="Arial" charset="0"/>
              </a:rPr>
              <a:t>   spełniającymi normy Euro 6</a:t>
            </a:r>
          </a:p>
          <a:p>
            <a:r>
              <a:rPr lang="pl-PL" altLang="pl-PL" b="1" dirty="0" smtClean="0">
                <a:latin typeface="Arial" charset="0"/>
                <a:cs typeface="Arial" charset="0"/>
              </a:rPr>
              <a:t>– budowa nowego wiaduktu nad torami, prowadzącego do zoo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3_2__.jpg"/>
          <p:cNvPicPr>
            <a:picLocks noChangeAspect="1"/>
          </p:cNvPicPr>
          <p:nvPr/>
        </p:nvPicPr>
        <p:blipFill>
          <a:blip r:embed="rId2" cstate="print"/>
          <a:srcRect l="5926" r="4894"/>
          <a:stretch>
            <a:fillRect/>
          </a:stretch>
        </p:blipFill>
        <p:spPr>
          <a:xfrm>
            <a:off x="0" y="-71462"/>
            <a:ext cx="9144000" cy="6929462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 bwMode="auto">
          <a:xfrm>
            <a:off x="857224" y="285728"/>
            <a:ext cx="7715304" cy="2714644"/>
          </a:xfrm>
          <a:prstGeom prst="rect">
            <a:avLst/>
          </a:prstGeom>
          <a:solidFill>
            <a:srgbClr val="FFFECE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itchFamily="32" charset="0"/>
              <a:ea typeface="SimSun" charset="-122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28662" y="928670"/>
            <a:ext cx="75724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37,5 mln zł </a:t>
            </a:r>
            <a:r>
              <a:rPr lang="pl-PL" altLang="pl-PL" b="1" dirty="0" smtClean="0">
                <a:latin typeface="Arial" charset="0"/>
                <a:cs typeface="Arial" charset="0"/>
              </a:rPr>
              <a:t>– modernizacja stadionu im. Kazimierza Górskiego </a:t>
            </a:r>
            <a:br>
              <a:rPr lang="pl-PL" altLang="pl-PL" b="1" dirty="0" smtClean="0">
                <a:latin typeface="Arial" charset="0"/>
                <a:cs typeface="Arial" charset="0"/>
              </a:rPr>
            </a:br>
            <a:r>
              <a:rPr lang="pl-PL" altLang="pl-PL" b="1" dirty="0" smtClean="0">
                <a:latin typeface="Arial" charset="0"/>
                <a:cs typeface="Arial" charset="0"/>
              </a:rPr>
              <a:t>                      przy ul. Łukasiewicza 34</a:t>
            </a:r>
          </a:p>
          <a:p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7 mln zł  </a:t>
            </a:r>
            <a:r>
              <a:rPr lang="pl-PL" altLang="pl-PL" b="1" dirty="0" smtClean="0">
                <a:latin typeface="Arial" charset="0"/>
                <a:cs typeface="Arial" charset="0"/>
              </a:rPr>
              <a:t>– opracowanie dokumentacji projektowo-kosztorysowej </a:t>
            </a:r>
            <a:br>
              <a:rPr lang="pl-PL" altLang="pl-PL" b="1" dirty="0" smtClean="0">
                <a:latin typeface="Arial" charset="0"/>
                <a:cs typeface="Arial" charset="0"/>
              </a:rPr>
            </a:br>
            <a:r>
              <a:rPr lang="pl-PL" altLang="pl-PL" b="1" dirty="0" smtClean="0">
                <a:latin typeface="Arial" charset="0"/>
                <a:cs typeface="Arial" charset="0"/>
              </a:rPr>
              <a:t>                      sali koncertowej oraz wykup nieruchomości </a:t>
            </a:r>
            <a:br>
              <a:rPr lang="pl-PL" altLang="pl-PL" b="1" dirty="0" smtClean="0">
                <a:latin typeface="Arial" charset="0"/>
                <a:cs typeface="Arial" charset="0"/>
              </a:rPr>
            </a:br>
            <a:r>
              <a:rPr lang="pl-PL" altLang="pl-PL" b="1" dirty="0" smtClean="0">
                <a:latin typeface="Arial" charset="0"/>
                <a:cs typeface="Arial" charset="0"/>
              </a:rPr>
              <a:t>                      na  placu Nowy Rynek </a:t>
            </a:r>
          </a:p>
          <a:p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2 mln zł  </a:t>
            </a:r>
            <a:r>
              <a:rPr lang="pl-PL" altLang="pl-PL" b="1" dirty="0" smtClean="0">
                <a:latin typeface="Arial" charset="0"/>
                <a:cs typeface="Arial" charset="0"/>
              </a:rPr>
              <a:t>– modernizacja i rozbudowa budynku </a:t>
            </a:r>
            <a:br>
              <a:rPr lang="pl-PL" altLang="pl-PL" b="1" dirty="0" smtClean="0">
                <a:latin typeface="Arial" charset="0"/>
                <a:cs typeface="Arial" charset="0"/>
              </a:rPr>
            </a:br>
            <a:r>
              <a:rPr lang="pl-PL" altLang="pl-PL" b="1" dirty="0" smtClean="0">
                <a:latin typeface="Arial" charset="0"/>
                <a:cs typeface="Arial" charset="0"/>
              </a:rPr>
              <a:t>                      Urzędu Stanu Cywilnego</a:t>
            </a:r>
          </a:p>
          <a:p>
            <a:endParaRPr lang="pl-PL" altLang="pl-PL" b="1" dirty="0" smtClean="0">
              <a:latin typeface="Arial" charset="0"/>
              <a:cs typeface="Arial" charset="0"/>
            </a:endParaRPr>
          </a:p>
          <a:p>
            <a:endParaRPr lang="pl-PL" altLang="pl-PL" b="1" dirty="0" smtClean="0">
              <a:latin typeface="Arial" charset="0"/>
              <a:cs typeface="Arial" charset="0"/>
            </a:endParaRPr>
          </a:p>
        </p:txBody>
      </p:sp>
      <p:sp>
        <p:nvSpPr>
          <p:cNvPr id="8" name="Tytuł 6"/>
          <p:cNvSpPr>
            <a:spLocks noGrp="1"/>
          </p:cNvSpPr>
          <p:nvPr>
            <p:ph type="title"/>
          </p:nvPr>
        </p:nvSpPr>
        <p:spPr>
          <a:xfrm>
            <a:off x="642910" y="357166"/>
            <a:ext cx="8113741" cy="4286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lvl="0"/>
            <a:r>
              <a:rPr lang="pl-PL" altLang="pl-PL" sz="2500" b="1" dirty="0" smtClean="0">
                <a:latin typeface="Arial" charset="0"/>
                <a:cs typeface="Arial" charset="0"/>
              </a:rPr>
              <a:t>Wybrane inwestycje w 2020  r. </a:t>
            </a:r>
            <a:endParaRPr lang="pl-PL" sz="2500" dirty="0"/>
          </a:p>
        </p:txBody>
      </p:sp>
      <p:sp>
        <p:nvSpPr>
          <p:cNvPr id="9" name="Prostokąt 8"/>
          <p:cNvSpPr/>
          <p:nvPr/>
        </p:nvSpPr>
        <p:spPr>
          <a:xfrm>
            <a:off x="4071934" y="6572272"/>
            <a:ext cx="1785950" cy="285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200" b="1" i="1" dirty="0" smtClean="0">
                <a:solidFill>
                  <a:schemeClr val="bg1"/>
                </a:solidFill>
                <a:latin typeface="Arial" charset="0"/>
              </a:rPr>
              <a:t>Stadion - wizualizacja</a:t>
            </a:r>
            <a:endParaRPr lang="pl-PL" sz="1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rondo 3 maja (11).jpg"/>
          <p:cNvPicPr>
            <a:picLocks noChangeAspect="1"/>
          </p:cNvPicPr>
          <p:nvPr/>
        </p:nvPicPr>
        <p:blipFill>
          <a:blip r:embed="rId2" cstate="print"/>
          <a:srcRect l="5555" r="5562"/>
          <a:stretch>
            <a:fillRect/>
          </a:stretch>
        </p:blipFill>
        <p:spPr>
          <a:xfrm>
            <a:off x="0" y="465"/>
            <a:ext cx="9144000" cy="685753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 bwMode="auto">
          <a:xfrm>
            <a:off x="0" y="4643446"/>
            <a:ext cx="9144000" cy="2214554"/>
          </a:xfrm>
          <a:prstGeom prst="rect">
            <a:avLst/>
          </a:prstGeom>
          <a:solidFill>
            <a:srgbClr val="FFFECE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itchFamily="32" charset="0"/>
              <a:ea typeface="SimSun" charset="-122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714348" y="5072074"/>
            <a:ext cx="81439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altLang="pl-PL" b="1" dirty="0" smtClean="0">
                <a:latin typeface="Arial" charset="0"/>
                <a:cs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8,8 mln zł </a:t>
            </a:r>
            <a:r>
              <a:rPr lang="pl-PL" altLang="pl-PL" b="1" dirty="0" smtClean="0">
                <a:latin typeface="Arial" charset="0"/>
                <a:cs typeface="Arial" charset="0"/>
              </a:rPr>
              <a:t>– budowa ulicy Parcele wraz z brakującą infrastrukturą</a:t>
            </a:r>
          </a:p>
          <a:p>
            <a:pPr>
              <a:buFont typeface="Arial" pitchFamily="34" charset="0"/>
              <a:buChar char="•"/>
            </a:pPr>
            <a:r>
              <a:rPr lang="pl-PL" altLang="pl-PL" b="1" dirty="0" smtClean="0">
                <a:latin typeface="Arial" charset="0"/>
                <a:cs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5,7 mln zł </a:t>
            </a:r>
            <a:r>
              <a:rPr lang="pl-PL" altLang="pl-PL" b="1" dirty="0" smtClean="0">
                <a:latin typeface="Arial" charset="0"/>
                <a:cs typeface="Arial" charset="0"/>
              </a:rPr>
              <a:t>– rozbudowa i przebudowa dróg na osiedlu </a:t>
            </a:r>
            <a:r>
              <a:rPr lang="pl-PL" altLang="pl-PL" b="1" dirty="0" err="1" smtClean="0">
                <a:latin typeface="Arial" charset="0"/>
                <a:cs typeface="Arial" charset="0"/>
              </a:rPr>
              <a:t>Radziwie</a:t>
            </a:r>
            <a:r>
              <a:rPr lang="pl-PL" altLang="pl-PL" b="1" dirty="0" smtClean="0">
                <a:latin typeface="Arial" charset="0"/>
                <a:cs typeface="Arial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pl-PL" altLang="pl-PL" b="1" dirty="0" smtClean="0">
                <a:latin typeface="Arial" charset="0"/>
                <a:cs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3,8 mln zł </a:t>
            </a:r>
            <a:r>
              <a:rPr lang="pl-PL" altLang="pl-PL" b="1" dirty="0" smtClean="0">
                <a:latin typeface="Arial" charset="0"/>
                <a:cs typeface="Arial" charset="0"/>
              </a:rPr>
              <a:t>– rozbudowa ul. Boryszewskiej na osiedlu Podolszyce Północ</a:t>
            </a:r>
          </a:p>
          <a:p>
            <a:pPr>
              <a:buFont typeface="Arial" pitchFamily="34" charset="0"/>
              <a:buChar char="•"/>
            </a:pPr>
            <a:r>
              <a:rPr lang="pl-PL" altLang="pl-PL" b="1" dirty="0" smtClean="0">
                <a:latin typeface="Arial" charset="0"/>
                <a:cs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3,7 mln zł </a:t>
            </a:r>
            <a:r>
              <a:rPr lang="pl-PL" altLang="pl-PL" b="1" dirty="0" smtClean="0">
                <a:latin typeface="Arial" charset="0"/>
                <a:cs typeface="Arial" charset="0"/>
              </a:rPr>
              <a:t>– przebudowa ul. Kredytowej</a:t>
            </a:r>
          </a:p>
          <a:p>
            <a:pPr>
              <a:buFont typeface="Arial" pitchFamily="34" charset="0"/>
              <a:buChar char="•"/>
            </a:pPr>
            <a:r>
              <a:rPr lang="pl-PL" altLang="pl-PL" b="1" dirty="0" smtClean="0">
                <a:latin typeface="Arial" charset="0"/>
                <a:cs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2,5 mln zł </a:t>
            </a:r>
            <a:r>
              <a:rPr lang="pl-PL" altLang="pl-PL" b="1" dirty="0" smtClean="0">
                <a:latin typeface="Arial" charset="0"/>
                <a:cs typeface="Arial" charset="0"/>
              </a:rPr>
              <a:t>– przebudowa ul. 3 Maja od łącznika do al. Kilińskiego</a:t>
            </a:r>
          </a:p>
          <a:p>
            <a:pPr>
              <a:buFont typeface="Arial" pitchFamily="34" charset="0"/>
              <a:buChar char="•"/>
            </a:pPr>
            <a:r>
              <a:rPr lang="pl-PL" altLang="pl-PL" b="1" dirty="0" smtClean="0">
                <a:latin typeface="Arial" charset="0"/>
                <a:cs typeface="Arial" charset="0"/>
              </a:rPr>
              <a:t> </a:t>
            </a: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1,5 mln zł </a:t>
            </a:r>
            <a:r>
              <a:rPr lang="pl-PL" altLang="pl-PL" b="1" dirty="0" smtClean="0">
                <a:latin typeface="Arial" charset="0"/>
                <a:cs typeface="Arial" charset="0"/>
              </a:rPr>
              <a:t>– przebudowa alei Spacerowej</a:t>
            </a: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500034" y="4643446"/>
            <a:ext cx="8113741" cy="4286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lvl="0"/>
            <a:r>
              <a:rPr lang="pl-PL" altLang="pl-PL" sz="2500" b="1" dirty="0" smtClean="0">
                <a:latin typeface="Arial" charset="0"/>
                <a:cs typeface="Arial" charset="0"/>
              </a:rPr>
              <a:t>Wybrane inwestycje w 2020  r. </a:t>
            </a:r>
            <a:endParaRPr lang="pl-PL" sz="2500" dirty="0"/>
          </a:p>
        </p:txBody>
      </p:sp>
      <p:sp>
        <p:nvSpPr>
          <p:cNvPr id="9" name="Prostokąt 8"/>
          <p:cNvSpPr/>
          <p:nvPr/>
        </p:nvSpPr>
        <p:spPr>
          <a:xfrm>
            <a:off x="0" y="4286256"/>
            <a:ext cx="1785950" cy="285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200" b="1" i="1" dirty="0" smtClean="0">
                <a:latin typeface="Arial" charset="0"/>
              </a:rPr>
              <a:t>ul. 3 Maja</a:t>
            </a:r>
            <a:endParaRPr lang="pl-PL" sz="1200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półdzielcza.jpg"/>
          <p:cNvPicPr>
            <a:picLocks noChangeAspect="1"/>
          </p:cNvPicPr>
          <p:nvPr/>
        </p:nvPicPr>
        <p:blipFill>
          <a:blip r:embed="rId2" cstate="print"/>
          <a:srcRect l="5562" r="55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 bwMode="auto">
          <a:xfrm>
            <a:off x="0" y="4286256"/>
            <a:ext cx="9144000" cy="2571744"/>
          </a:xfrm>
          <a:prstGeom prst="rect">
            <a:avLst/>
          </a:prstGeom>
          <a:solidFill>
            <a:srgbClr val="FFFECE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itchFamily="32" charset="0"/>
              <a:ea typeface="SimSun" charset="-122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6572264" y="3857628"/>
            <a:ext cx="25002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altLang="pl-PL" sz="1200" b="1" i="1" dirty="0" smtClean="0">
                <a:solidFill>
                  <a:schemeClr val="bg1"/>
                </a:solidFill>
                <a:latin typeface="Arial" charset="0"/>
              </a:rPr>
              <a:t>Wiadukty w al. Piłsudskiego</a:t>
            </a:r>
            <a:endParaRPr lang="pl-PL" sz="1200" i="1" dirty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14314" y="4714884"/>
            <a:ext cx="89297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5 mln zł 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</a:t>
            </a:r>
            <a:r>
              <a:rPr lang="pl-PL" altLang="pl-PL" b="1" dirty="0" smtClean="0">
                <a:latin typeface="Arial" charset="0"/>
              </a:rPr>
              <a:t> b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udowa ulic: Staszica, Heweliusza, Kołłątaja, Kopernika, </a:t>
            </a:r>
            <a:b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     </a:t>
            </a:r>
            <a:r>
              <a:rPr lang="pl-PL" altLang="pl-PL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Stodółkiewicza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Krzywickiego, Kolberga, </a:t>
            </a:r>
            <a:r>
              <a:rPr lang="pl-PL" altLang="pl-PL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Rozego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b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    wraz z odwodnieniem terenu i przebudową sieci kanalizacji </a:t>
            </a:r>
            <a:b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    deszczowej w ulicach Chopina i Spółdzielczej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 mln zł 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 budowa zbiornika retencyjnego wraz z I etapem budowy dróg </a:t>
            </a:r>
            <a:b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     osiedlowych w zachodniej części osiedla </a:t>
            </a:r>
            <a:r>
              <a:rPr lang="pl-PL" altLang="pl-PL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Radziwie</a:t>
            </a:r>
            <a:endParaRPr lang="pl-PL" altLang="pl-PL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 mln zł 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 połączenie komunikacyjne osiedli Imielnica – Podolszyce Południe</a:t>
            </a:r>
          </a:p>
        </p:txBody>
      </p:sp>
      <p:sp>
        <p:nvSpPr>
          <p:cNvPr id="6" name="Tytuł 6"/>
          <p:cNvSpPr>
            <a:spLocks noGrp="1"/>
          </p:cNvSpPr>
          <p:nvPr>
            <p:ph type="title"/>
          </p:nvPr>
        </p:nvSpPr>
        <p:spPr>
          <a:xfrm>
            <a:off x="0" y="4286256"/>
            <a:ext cx="9144000" cy="4286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pl-PL" altLang="pl-PL" sz="2500" b="1" dirty="0" smtClean="0">
                <a:latin typeface="Arial" charset="0"/>
                <a:cs typeface="Arial" charset="0"/>
              </a:rPr>
              <a:t>Wybrane inwestycje w 2020  r. </a:t>
            </a:r>
            <a:endParaRPr lang="pl-PL" sz="2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_mzgm-dziedzinec.jpg"/>
          <p:cNvPicPr>
            <a:picLocks noChangeAspect="1"/>
          </p:cNvPicPr>
          <p:nvPr/>
        </p:nvPicPr>
        <p:blipFill>
          <a:blip r:embed="rId2"/>
          <a:srcRect l="3386" r="33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 bwMode="auto">
          <a:xfrm>
            <a:off x="0" y="4286256"/>
            <a:ext cx="9144000" cy="2571744"/>
          </a:xfrm>
          <a:prstGeom prst="rect">
            <a:avLst/>
          </a:prstGeom>
          <a:solidFill>
            <a:srgbClr val="FFFECE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itchFamily="32" charset="0"/>
              <a:ea typeface="SimSun" charset="-122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4714884"/>
            <a:ext cx="91440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</a:rPr>
              <a:t>3 mln zł 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</a:t>
            </a:r>
            <a:r>
              <a:rPr lang="pl-PL" altLang="pl-PL" b="1" dirty="0" smtClean="0">
                <a:latin typeface="Arial" charset="0"/>
              </a:rPr>
              <a:t> b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udowa budynku mieszkalnego (oficyny lewej) przy ul. Sienkiewicza 38 </a:t>
            </a:r>
            <a:b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     oraz budynku mieszkalno-usługowego przy ul. Kaczmarskiego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 mln zł 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 budowa obiektu mieszkalnego i żłobka przy ul. Kazimierza Wielkiego 52 </a:t>
            </a:r>
            <a:b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     oraz przebudowa i rozbudowa kamienicy przy ul. Kościuszki 3</a:t>
            </a:r>
            <a:b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     z przeznaczeniem na </a:t>
            </a:r>
            <a:r>
              <a:rPr lang="pl-PL" altLang="pl-PL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mediatekę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i Mieszkania na start 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 mln zł </a:t>
            </a: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 adaptacja budynku mieszkalnego przy ul. Kalinowej </a:t>
            </a:r>
            <a:b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pl-PL" altLang="pl-PL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     na potrzeby placówki opiekuńczo-wychowawczej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altLang="pl-PL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ytuł 6"/>
          <p:cNvSpPr>
            <a:spLocks noGrp="1"/>
          </p:cNvSpPr>
          <p:nvPr>
            <p:ph type="title"/>
          </p:nvPr>
        </p:nvSpPr>
        <p:spPr>
          <a:xfrm>
            <a:off x="0" y="4286256"/>
            <a:ext cx="9144000" cy="4286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pl-PL" altLang="pl-PL" sz="2500" b="1" dirty="0" smtClean="0">
                <a:latin typeface="Arial" charset="0"/>
                <a:cs typeface="Arial" charset="0"/>
              </a:rPr>
              <a:t>Wybrane inwestycje w 2020  r. </a:t>
            </a:r>
            <a:endParaRPr lang="pl-PL" sz="2500" dirty="0"/>
          </a:p>
        </p:txBody>
      </p:sp>
      <p:sp>
        <p:nvSpPr>
          <p:cNvPr id="8" name="Prostokąt 7"/>
          <p:cNvSpPr/>
          <p:nvPr/>
        </p:nvSpPr>
        <p:spPr>
          <a:xfrm>
            <a:off x="142844" y="142852"/>
            <a:ext cx="2786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i="1" dirty="0" smtClean="0">
                <a:solidFill>
                  <a:schemeClr val="bg1"/>
                </a:solidFill>
                <a:latin typeface="Arial" charset="0"/>
              </a:rPr>
              <a:t>Blok przy ul. Sienkiewicza 38, </a:t>
            </a:r>
            <a:br>
              <a:rPr lang="pl-PL" sz="12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pl-PL" sz="1200" b="1" i="1" dirty="0" smtClean="0">
                <a:solidFill>
                  <a:schemeClr val="bg1"/>
                </a:solidFill>
                <a:latin typeface="Arial" charset="0"/>
              </a:rPr>
              <a:t>II etap inwestycji - wizualizacja</a:t>
            </a:r>
            <a:endParaRPr lang="pl-PL" sz="1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575</Words>
  <Application>Microsoft Office PowerPoint</Application>
  <PresentationFormat>Pokaz na ekranie (4:3)</PresentationFormat>
  <Paragraphs>113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Motyw pakietu Office</vt:lpstr>
      <vt:lpstr>Slajd 1</vt:lpstr>
      <vt:lpstr>Slajd 2</vt:lpstr>
      <vt:lpstr>Slajd 3</vt:lpstr>
      <vt:lpstr>Wydatki 1.173.800.000 zł</vt:lpstr>
      <vt:lpstr>Wybrane inwestycje w 2020  r. </vt:lpstr>
      <vt:lpstr>Wybrane inwestycje w 2020  r. </vt:lpstr>
      <vt:lpstr>Wybrane inwestycje w 2020  r. </vt:lpstr>
      <vt:lpstr>Wybrane inwestycje w 2020  r. </vt:lpstr>
      <vt:lpstr>Wybrane inwestycje w 2020  r. </vt:lpstr>
      <vt:lpstr>Wybrane inwestycje w 2020  r. </vt:lpstr>
      <vt:lpstr>Wybrane inwestycje w 2020  r. </vt:lpstr>
      <vt:lpstr>Wybrane inwestycje w 2020  r. </vt:lpstr>
      <vt:lpstr>Wybrane inwestycje w 2020  r. </vt:lpstr>
      <vt:lpstr>Wybrane inwestycje w 2020  r. </vt:lpstr>
      <vt:lpstr>Slajd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boczkowskaa</dc:creator>
  <cp:lastModifiedBy>boczkowskaa</cp:lastModifiedBy>
  <cp:revision>99</cp:revision>
  <dcterms:created xsi:type="dcterms:W3CDTF">2019-12-21T13:51:32Z</dcterms:created>
  <dcterms:modified xsi:type="dcterms:W3CDTF">2019-12-30T14:42:06Z</dcterms:modified>
</cp:coreProperties>
</file>